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314" r:id="rId4"/>
    <p:sldId id="258" r:id="rId5"/>
    <p:sldId id="315" r:id="rId6"/>
    <p:sldId id="259" r:id="rId7"/>
    <p:sldId id="317" r:id="rId8"/>
    <p:sldId id="316" r:id="rId9"/>
    <p:sldId id="318" r:id="rId10"/>
    <p:sldId id="260" r:id="rId11"/>
    <p:sldId id="319" r:id="rId12"/>
    <p:sldId id="320" r:id="rId13"/>
    <p:sldId id="261" r:id="rId14"/>
    <p:sldId id="321" r:id="rId15"/>
    <p:sldId id="262" r:id="rId16"/>
    <p:sldId id="263" r:id="rId17"/>
    <p:sldId id="264" r:id="rId18"/>
    <p:sldId id="307" r:id="rId19"/>
    <p:sldId id="306" r:id="rId20"/>
    <p:sldId id="309" r:id="rId21"/>
    <p:sldId id="308" r:id="rId22"/>
    <p:sldId id="265" r:id="rId23"/>
    <p:sldId id="311" r:id="rId24"/>
    <p:sldId id="312" r:id="rId25"/>
    <p:sldId id="310" r:id="rId26"/>
    <p:sldId id="313" r:id="rId27"/>
    <p:sldId id="266" r:id="rId28"/>
    <p:sldId id="267" r:id="rId29"/>
    <p:sldId id="268" r:id="rId30"/>
    <p:sldId id="269" r:id="rId31"/>
    <p:sldId id="301" r:id="rId32"/>
    <p:sldId id="302" r:id="rId33"/>
    <p:sldId id="300" r:id="rId34"/>
    <p:sldId id="303" r:id="rId35"/>
    <p:sldId id="270" r:id="rId36"/>
    <p:sldId id="305" r:id="rId37"/>
    <p:sldId id="304" r:id="rId38"/>
    <p:sldId id="271" r:id="rId39"/>
    <p:sldId id="325" r:id="rId40"/>
    <p:sldId id="326" r:id="rId41"/>
    <p:sldId id="324" r:id="rId42"/>
    <p:sldId id="299" r:id="rId43"/>
    <p:sldId id="272" r:id="rId44"/>
    <p:sldId id="273" r:id="rId45"/>
    <p:sldId id="274" r:id="rId46"/>
    <p:sldId id="275" r:id="rId47"/>
    <p:sldId id="297" r:id="rId48"/>
    <p:sldId id="298" r:id="rId49"/>
    <p:sldId id="276" r:id="rId50"/>
    <p:sldId id="296" r:id="rId51"/>
    <p:sldId id="277" r:id="rId52"/>
    <p:sldId id="295" r:id="rId53"/>
    <p:sldId id="294" r:id="rId54"/>
    <p:sldId id="278" r:id="rId55"/>
    <p:sldId id="279" r:id="rId56"/>
    <p:sldId id="280" r:id="rId57"/>
    <p:sldId id="281" r:id="rId58"/>
    <p:sldId id="291" r:id="rId59"/>
    <p:sldId id="293" r:id="rId60"/>
    <p:sldId id="282" r:id="rId61"/>
    <p:sldId id="327" r:id="rId62"/>
    <p:sldId id="292" r:id="rId63"/>
    <p:sldId id="283" r:id="rId64"/>
    <p:sldId id="289" r:id="rId65"/>
    <p:sldId id="284" r:id="rId66"/>
    <p:sldId id="285" r:id="rId67"/>
    <p:sldId id="322" r:id="rId68"/>
    <p:sldId id="323" r:id="rId69"/>
    <p:sldId id="286" r:id="rId70"/>
    <p:sldId id="287" r:id="rId71"/>
    <p:sldId id="288" r:id="rId7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4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7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F4C1-E9B4-4FE0-8043-E76E6AC3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8150"/>
            <a:ext cx="8534400" cy="1066800"/>
          </a:xfrm>
        </p:spPr>
        <p:txBody>
          <a:bodyPr/>
          <a:lstStyle/>
          <a:p>
            <a:r>
              <a:rPr lang="en-US" dirty="0"/>
              <a:t>Hope Rooted in the Independence of God’s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20E1-A7F7-4636-9FD6-248DCA01B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885950"/>
            <a:ext cx="6629400" cy="3048000"/>
          </a:xfrm>
        </p:spPr>
        <p:txBody>
          <a:bodyPr/>
          <a:lstStyle/>
          <a:p>
            <a:r>
              <a:rPr lang="en-US" b="0" dirty="0"/>
              <a:t>God’s love is independent of human wisdom (Mal. 1:2–4)</a:t>
            </a:r>
          </a:p>
          <a:p>
            <a:r>
              <a:rPr lang="en-US" b="0" dirty="0"/>
              <a:t>God’s love is independent of human works</a:t>
            </a:r>
          </a:p>
        </p:txBody>
      </p:sp>
    </p:spTree>
    <p:extLst>
      <p:ext uri="{BB962C8B-B14F-4D97-AF65-F5344CB8AC3E}">
        <p14:creationId xmlns:p14="http://schemas.microsoft.com/office/powerpoint/2010/main" val="32978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E368-2327-406E-B1B7-C8F584F5A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misconceptions about God’s love do we get from other people? </a:t>
            </a:r>
          </a:p>
          <a:p>
            <a:endParaRPr lang="en-US" dirty="0"/>
          </a:p>
          <a:p>
            <a:r>
              <a:rPr lang="en-US" dirty="0"/>
              <a:t>Why do we assume God’s love depends on what we do? </a:t>
            </a:r>
          </a:p>
        </p:txBody>
      </p:sp>
    </p:spTree>
    <p:extLst>
      <p:ext uri="{BB962C8B-B14F-4D97-AF65-F5344CB8AC3E}">
        <p14:creationId xmlns:p14="http://schemas.microsoft.com/office/powerpoint/2010/main" val="27995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E368-2327-406E-B1B7-C8F584F5A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Where’s the hope in knowing that God’s love is independent of our wisdom and works?</a:t>
            </a:r>
          </a:p>
        </p:txBody>
      </p:sp>
    </p:spTree>
    <p:extLst>
      <p:ext uri="{BB962C8B-B14F-4D97-AF65-F5344CB8AC3E}">
        <p14:creationId xmlns:p14="http://schemas.microsoft.com/office/powerpoint/2010/main" val="5647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C3E9-E172-499C-BDBA-1935BA22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Rooted in the Assurance of God’s Love</a:t>
            </a:r>
          </a:p>
        </p:txBody>
      </p:sp>
    </p:spTree>
    <p:extLst>
      <p:ext uri="{BB962C8B-B14F-4D97-AF65-F5344CB8AC3E}">
        <p14:creationId xmlns:p14="http://schemas.microsoft.com/office/powerpoint/2010/main" val="18878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E368-2327-406E-B1B7-C8F584F5A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question God’s love? How does that questioning impact the way we reflect God’s love? </a:t>
            </a:r>
          </a:p>
          <a:p>
            <a:endParaRPr lang="en-US" dirty="0"/>
          </a:p>
          <a:p>
            <a:r>
              <a:rPr lang="en-US" dirty="0"/>
              <a:t>What expressions of God’s love should we remind ourselves of each day?</a:t>
            </a:r>
          </a:p>
        </p:txBody>
      </p:sp>
    </p:spTree>
    <p:extLst>
      <p:ext uri="{BB962C8B-B14F-4D97-AF65-F5344CB8AC3E}">
        <p14:creationId xmlns:p14="http://schemas.microsoft.com/office/powerpoint/2010/main" val="410068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6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1FDD-5344-47BE-B574-02AD051BF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Hope Produces</a:t>
            </a:r>
            <a:br>
              <a:rPr lang="en-US" dirty="0"/>
            </a:br>
            <a:r>
              <a:rPr lang="en-US" dirty="0"/>
              <a:t>Respect for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90914-BA2C-41B1-BB75-2FBF26CB7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2414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FD988-B21B-4436-95B1-90DDE0FD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Nature Commands Respect</a:t>
            </a:r>
          </a:p>
        </p:txBody>
      </p:sp>
    </p:spTree>
    <p:extLst>
      <p:ext uri="{BB962C8B-B14F-4D97-AF65-F5344CB8AC3E}">
        <p14:creationId xmlns:p14="http://schemas.microsoft.com/office/powerpoint/2010/main" val="3535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D6831-C4C3-404D-AACD-49BBA2B7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God as Lord of Hosts change how we think</a:t>
            </a:r>
          </a:p>
          <a:p>
            <a:r>
              <a:rPr lang="en-US" dirty="0"/>
              <a:t>about our circumstances?</a:t>
            </a:r>
          </a:p>
        </p:txBody>
      </p:sp>
    </p:spTree>
    <p:extLst>
      <p:ext uri="{BB962C8B-B14F-4D97-AF65-F5344CB8AC3E}">
        <p14:creationId xmlns:p14="http://schemas.microsoft.com/office/powerpoint/2010/main" val="34950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FD988-B21B-4436-95B1-90DDE0FD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Nature Commands Respect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75F07-C002-44FA-9402-FB05FD0C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God’s absolute power</a:t>
            </a:r>
          </a:p>
        </p:txBody>
      </p:sp>
    </p:spTree>
    <p:extLst>
      <p:ext uri="{BB962C8B-B14F-4D97-AF65-F5344CB8AC3E}">
        <p14:creationId xmlns:p14="http://schemas.microsoft.com/office/powerpoint/2010/main" val="41120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1FDD-5344-47BE-B574-02AD051BF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Hope Rooted in</a:t>
            </a:r>
            <a:br>
              <a:rPr lang="en-US" dirty="0"/>
            </a:br>
            <a:r>
              <a:rPr lang="en-US" dirty="0"/>
              <a:t>God’s 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90914-BA2C-41B1-BB75-2FBF26CB7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9464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D6831-C4C3-404D-AACD-49BBA2B7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tell people about God by the way we show hope?</a:t>
            </a:r>
          </a:p>
        </p:txBody>
      </p:sp>
    </p:spTree>
    <p:extLst>
      <p:ext uri="{BB962C8B-B14F-4D97-AF65-F5344CB8AC3E}">
        <p14:creationId xmlns:p14="http://schemas.microsoft.com/office/powerpoint/2010/main" val="24698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FD988-B21B-4436-95B1-90DDE0FD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Nature Commands Respect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75F07-C002-44FA-9402-FB05FD0C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God’s absolute power</a:t>
            </a:r>
          </a:p>
          <a:p>
            <a:r>
              <a:rPr lang="en-US" b="0" dirty="0"/>
              <a:t>God’s absolute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FD988-B21B-4436-95B1-90DDE0FD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Commands Respect in Every Part of Life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75F07-C002-44FA-9402-FB05FD0C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Respecting God through worship</a:t>
            </a:r>
          </a:p>
          <a:p>
            <a:pPr lvl="1"/>
            <a:r>
              <a:rPr lang="en-US" b="0" dirty="0"/>
              <a:t>Malachi 1:7–14</a:t>
            </a:r>
          </a:p>
          <a:p>
            <a:pPr lvl="2"/>
            <a:r>
              <a:rPr lang="en-US" b="1" dirty="0"/>
              <a:t>Disobedient (1:7)</a:t>
            </a:r>
          </a:p>
          <a:p>
            <a:pPr lvl="2"/>
            <a:r>
              <a:rPr lang="en-US" b="1" dirty="0"/>
              <a:t>Disrespectful (1:8)</a:t>
            </a:r>
          </a:p>
        </p:txBody>
      </p:sp>
    </p:spTree>
    <p:extLst>
      <p:ext uri="{BB962C8B-B14F-4D97-AF65-F5344CB8AC3E}">
        <p14:creationId xmlns:p14="http://schemas.microsoft.com/office/powerpoint/2010/main" val="1997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D6831-C4C3-404D-AACD-49BBA2B7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influences us to disrespect God?</a:t>
            </a:r>
          </a:p>
          <a:p>
            <a:endParaRPr lang="en-US" dirty="0"/>
          </a:p>
          <a:p>
            <a:r>
              <a:rPr lang="en-US" dirty="0"/>
              <a:t>How does respect for God change the way we worship? </a:t>
            </a:r>
          </a:p>
        </p:txBody>
      </p:sp>
    </p:spTree>
    <p:extLst>
      <p:ext uri="{BB962C8B-B14F-4D97-AF65-F5344CB8AC3E}">
        <p14:creationId xmlns:p14="http://schemas.microsoft.com/office/powerpoint/2010/main" val="15408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D6831-C4C3-404D-AACD-49BBA2B7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God both approachable and deserving of respect?</a:t>
            </a:r>
          </a:p>
        </p:txBody>
      </p:sp>
    </p:spTree>
    <p:extLst>
      <p:ext uri="{BB962C8B-B14F-4D97-AF65-F5344CB8AC3E}">
        <p14:creationId xmlns:p14="http://schemas.microsoft.com/office/powerpoint/2010/main" val="1620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FD988-B21B-4436-95B1-90DDE0FD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Commands Respect in Every Part of Life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75F07-C002-44FA-9402-FB05FD0C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Respecting God through worship</a:t>
            </a:r>
          </a:p>
          <a:p>
            <a:pPr lvl="1"/>
            <a:r>
              <a:rPr lang="en-US" b="0" dirty="0"/>
              <a:t>Malachi 1:7–14</a:t>
            </a:r>
          </a:p>
          <a:p>
            <a:pPr lvl="2"/>
            <a:r>
              <a:rPr lang="en-US" b="1" dirty="0"/>
              <a:t>Disobedient (1:7)</a:t>
            </a:r>
          </a:p>
          <a:p>
            <a:pPr lvl="2"/>
            <a:r>
              <a:rPr lang="en-US" b="1" dirty="0"/>
              <a:t>Disrespectful (1:8)</a:t>
            </a:r>
          </a:p>
          <a:p>
            <a:r>
              <a:rPr lang="en-US" dirty="0"/>
              <a:t>Respecting God through lifestyle</a:t>
            </a:r>
          </a:p>
          <a:p>
            <a:pPr lvl="1"/>
            <a:r>
              <a:rPr lang="en-US" b="0" dirty="0"/>
              <a:t>Malachi 1:13–14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D6831-C4C3-404D-AACD-49BBA2B7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show respect to God in practical ways each day? </a:t>
            </a:r>
          </a:p>
          <a:p>
            <a:endParaRPr lang="en-US" dirty="0"/>
          </a:p>
          <a:p>
            <a:r>
              <a:rPr lang="en-US" dirty="0"/>
              <a:t>Why is it difficult to live out respect for God?</a:t>
            </a:r>
          </a:p>
        </p:txBody>
      </p:sp>
    </p:spTree>
    <p:extLst>
      <p:ext uri="{BB962C8B-B14F-4D97-AF65-F5344CB8AC3E}">
        <p14:creationId xmlns:p14="http://schemas.microsoft.com/office/powerpoint/2010/main" val="9775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FD988-B21B-4436-95B1-90DDE0FD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Commands Respect in Every Part of Life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75F07-C002-44FA-9402-FB05FD0C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Commands Respect from All People</a:t>
            </a:r>
          </a:p>
          <a:p>
            <a:pPr lvl="1"/>
            <a:r>
              <a:rPr lang="en-US" b="0" dirty="0"/>
              <a:t>Malachi 1:11–2:9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6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1FDD-5344-47BE-B574-02AD051BF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Hope Produces 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90914-BA2C-41B1-BB75-2FBF26CB7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8044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E368-2327-406E-B1B7-C8F584F5A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promises of hope have you heard that were not true?</a:t>
            </a:r>
          </a:p>
        </p:txBody>
      </p:sp>
    </p:spTree>
    <p:extLst>
      <p:ext uri="{BB962C8B-B14F-4D97-AF65-F5344CB8AC3E}">
        <p14:creationId xmlns:p14="http://schemas.microsoft.com/office/powerpoint/2010/main" val="3458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FD988-B21B-4436-95B1-90DDE0FD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Love Faithfully, We Must First Love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75F07-C002-44FA-9402-FB05FD0C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Loving God as our Father (2:10)</a:t>
            </a:r>
          </a:p>
        </p:txBody>
      </p:sp>
    </p:spTree>
    <p:extLst>
      <p:ext uri="{BB962C8B-B14F-4D97-AF65-F5344CB8AC3E}">
        <p14:creationId xmlns:p14="http://schemas.microsoft.com/office/powerpoint/2010/main" val="4195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38063-76DB-470A-8103-9900B578D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knowing this about God’s love change how we love others? </a:t>
            </a:r>
          </a:p>
          <a:p>
            <a:endParaRPr lang="en-US" dirty="0"/>
          </a:p>
          <a:p>
            <a:r>
              <a:rPr lang="en-US" dirty="0"/>
              <a:t>How are these qualities of God’s love shown in the gospel through Jesus? </a:t>
            </a:r>
          </a:p>
        </p:txBody>
      </p:sp>
    </p:spTree>
    <p:extLst>
      <p:ext uri="{BB962C8B-B14F-4D97-AF65-F5344CB8AC3E}">
        <p14:creationId xmlns:p14="http://schemas.microsoft.com/office/powerpoint/2010/main" val="31427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38063-76DB-470A-8103-9900B578D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fail to reflect these qualities in our relationships?</a:t>
            </a:r>
          </a:p>
          <a:p>
            <a:endParaRPr lang="en-US" dirty="0"/>
          </a:p>
          <a:p>
            <a:r>
              <a:rPr lang="en-US" dirty="0"/>
              <a:t>When we do reflect them, how does that grow hope?</a:t>
            </a:r>
          </a:p>
        </p:txBody>
      </p:sp>
    </p:spTree>
    <p:extLst>
      <p:ext uri="{BB962C8B-B14F-4D97-AF65-F5344CB8AC3E}">
        <p14:creationId xmlns:p14="http://schemas.microsoft.com/office/powerpoint/2010/main" val="41403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FD988-B21B-4436-95B1-90DDE0FD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Love Faithfully, We Must First Love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75F07-C002-44FA-9402-FB05FD0C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Loving God as our Father (2:10)</a:t>
            </a:r>
          </a:p>
          <a:p>
            <a:r>
              <a:rPr lang="en-US" dirty="0"/>
              <a:t>Loving God as our Creator (2:10)</a:t>
            </a:r>
          </a:p>
        </p:txBody>
      </p:sp>
    </p:spTree>
    <p:extLst>
      <p:ext uri="{BB962C8B-B14F-4D97-AF65-F5344CB8AC3E}">
        <p14:creationId xmlns:p14="http://schemas.microsoft.com/office/powerpoint/2010/main" val="39519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38063-76DB-470A-8103-9900B578D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live like we have no Creator?</a:t>
            </a:r>
          </a:p>
        </p:txBody>
      </p:sp>
    </p:spTree>
    <p:extLst>
      <p:ext uri="{BB962C8B-B14F-4D97-AF65-F5344CB8AC3E}">
        <p14:creationId xmlns:p14="http://schemas.microsoft.com/office/powerpoint/2010/main" val="37317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FD988-B21B-4436-95B1-90DDE0FD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Love Faithfully, We Must First Love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75F07-C002-44FA-9402-FB05FD0C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Obeying God as our Father and Creator</a:t>
            </a:r>
          </a:p>
        </p:txBody>
      </p:sp>
    </p:spTree>
    <p:extLst>
      <p:ext uri="{BB962C8B-B14F-4D97-AF65-F5344CB8AC3E}">
        <p14:creationId xmlns:p14="http://schemas.microsoft.com/office/powerpoint/2010/main" val="28083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38063-76DB-470A-8103-9900B578D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obedience important to worship?</a:t>
            </a:r>
          </a:p>
        </p:txBody>
      </p:sp>
    </p:spTree>
    <p:extLst>
      <p:ext uri="{BB962C8B-B14F-4D97-AF65-F5344CB8AC3E}">
        <p14:creationId xmlns:p14="http://schemas.microsoft.com/office/powerpoint/2010/main" val="9902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FD988-B21B-4436-95B1-90DDE0FD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Love Faithfully, We Must First Love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75F07-C002-44FA-9402-FB05FD0C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Obeying God as our Father and Creator</a:t>
            </a:r>
          </a:p>
          <a:p>
            <a:r>
              <a:rPr lang="en-US" dirty="0"/>
              <a:t>Worshipping God as our Father and Creator</a:t>
            </a:r>
          </a:p>
        </p:txBody>
      </p:sp>
    </p:spTree>
    <p:extLst>
      <p:ext uri="{BB962C8B-B14F-4D97-AF65-F5344CB8AC3E}">
        <p14:creationId xmlns:p14="http://schemas.microsoft.com/office/powerpoint/2010/main" val="10105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D90E-8DD5-4B21-96DF-00DB2CD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Love Faithfully, We Must Reflect God’s Love to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C869-1BFE-477D-BBF6-B188E1CB7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Reflecting God’s love in faithfulness</a:t>
            </a:r>
          </a:p>
        </p:txBody>
      </p:sp>
    </p:spTree>
    <p:extLst>
      <p:ext uri="{BB962C8B-B14F-4D97-AF65-F5344CB8AC3E}">
        <p14:creationId xmlns:p14="http://schemas.microsoft.com/office/powerpoint/2010/main" val="4249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22D56-3ABA-4F73-B9D0-52B864676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it be difficult to love others the way God loves us? </a:t>
            </a:r>
          </a:p>
          <a:p>
            <a:endParaRPr lang="en-US" dirty="0"/>
          </a:p>
          <a:p>
            <a:r>
              <a:rPr lang="en-US" dirty="0"/>
              <a:t>When we fail to reflect God’s love to others, what do we communicate about God and His gospel?</a:t>
            </a:r>
          </a:p>
        </p:txBody>
      </p:sp>
    </p:spTree>
    <p:extLst>
      <p:ext uri="{BB962C8B-B14F-4D97-AF65-F5344CB8AC3E}">
        <p14:creationId xmlns:p14="http://schemas.microsoft.com/office/powerpoint/2010/main" val="3124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CC2063-A56C-4337-B5F7-337773F7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Soil of Truth</a:t>
            </a:r>
          </a:p>
        </p:txBody>
      </p:sp>
    </p:spTree>
    <p:extLst>
      <p:ext uri="{BB962C8B-B14F-4D97-AF65-F5344CB8AC3E}">
        <p14:creationId xmlns:p14="http://schemas.microsoft.com/office/powerpoint/2010/main" val="21246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22D56-3ABA-4F73-B9D0-52B864676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10000"/>
          </a:bodyPr>
          <a:lstStyle/>
          <a:p>
            <a:r>
              <a:rPr lang="en-US" dirty="0"/>
              <a:t>What is the connection between loving others and worshipping God?</a:t>
            </a:r>
            <a:br>
              <a:rPr lang="en-US" dirty="0"/>
            </a:br>
            <a:endParaRPr lang="en-US" dirty="0"/>
          </a:p>
          <a:p>
            <a:r>
              <a:rPr lang="en-US" dirty="0"/>
              <a:t>• 1 John 2:9–11</a:t>
            </a:r>
          </a:p>
          <a:p>
            <a:r>
              <a:rPr lang="en-US" dirty="0"/>
              <a:t>• 1 John 3:10</a:t>
            </a:r>
          </a:p>
          <a:p>
            <a:r>
              <a:rPr lang="en-US" dirty="0"/>
              <a:t>• 1 John 3:14–15</a:t>
            </a:r>
          </a:p>
          <a:p>
            <a:r>
              <a:rPr lang="en-US" dirty="0"/>
              <a:t>• 1 John 4:20–21</a:t>
            </a:r>
          </a:p>
          <a:p>
            <a:r>
              <a:rPr lang="en-US" dirty="0"/>
              <a:t>• James 3:8–10</a:t>
            </a:r>
          </a:p>
        </p:txBody>
      </p:sp>
    </p:spTree>
    <p:extLst>
      <p:ext uri="{BB962C8B-B14F-4D97-AF65-F5344CB8AC3E}">
        <p14:creationId xmlns:p14="http://schemas.microsoft.com/office/powerpoint/2010/main" val="10239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D90E-8DD5-4B21-96DF-00DB2CD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Love Faithfully, We Must Reflect God’s Love to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C869-1BFE-477D-BBF6-B188E1CB7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Reflecting God’s love in faithfulness</a:t>
            </a:r>
          </a:p>
          <a:p>
            <a:r>
              <a:rPr lang="en-US" dirty="0"/>
              <a:t>Reflecting God’s love in truth</a:t>
            </a:r>
          </a:p>
          <a:p>
            <a:r>
              <a:rPr lang="en-US" dirty="0"/>
              <a:t>Applying God’s love by guarding your spirit (2:16)</a:t>
            </a:r>
          </a:p>
        </p:txBody>
      </p:sp>
    </p:spTree>
    <p:extLst>
      <p:ext uri="{BB962C8B-B14F-4D97-AF65-F5344CB8AC3E}">
        <p14:creationId xmlns:p14="http://schemas.microsoft.com/office/powerpoint/2010/main" val="26324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DE93A-FA76-4F2D-9081-6DF9341C1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internal attitudes that hurt our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727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1FDD-5344-47BE-B574-02AD051BF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Hope Produces a</a:t>
            </a:r>
            <a:br>
              <a:rPr lang="en-US" dirty="0"/>
            </a:br>
            <a:r>
              <a:rPr lang="en-US" dirty="0"/>
              <a:t>Response to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90914-BA2C-41B1-BB75-2FBF26CB7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41499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FC8DE7-ADA2-446E-AB33-D216E940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BE06F-CC97-4844-A192-746087A19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theme of Malachi</a:t>
            </a:r>
          </a:p>
          <a:p>
            <a:r>
              <a:rPr lang="en-US" dirty="0"/>
              <a:t>Logical parallelism</a:t>
            </a:r>
          </a:p>
          <a:p>
            <a:pPr lvl="1"/>
            <a:r>
              <a:rPr lang="en-US" b="0" dirty="0"/>
              <a:t>Malachi 2:17 and 3:13–15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FC8DE7-ADA2-446E-AB33-D216E940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1066800"/>
          </a:xfrm>
        </p:spPr>
        <p:txBody>
          <a:bodyPr/>
          <a:lstStyle/>
          <a:p>
            <a:r>
              <a:rPr lang="en-US" dirty="0"/>
              <a:t>Responding to God’s Messengers with Ears Ready to Listen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BE06F-CC97-4844-A192-746087A19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114550"/>
            <a:ext cx="6629400" cy="2819400"/>
          </a:xfrm>
        </p:spPr>
        <p:txBody>
          <a:bodyPr/>
          <a:lstStyle/>
          <a:p>
            <a:r>
              <a:rPr lang="en-US" dirty="0"/>
              <a:t>To listen, we must stop talking</a:t>
            </a:r>
          </a:p>
          <a:p>
            <a:r>
              <a:rPr lang="en-US" dirty="0"/>
              <a:t>To listen, we must want to know who God is</a:t>
            </a:r>
          </a:p>
        </p:txBody>
      </p:sp>
    </p:spTree>
    <p:extLst>
      <p:ext uri="{BB962C8B-B14F-4D97-AF65-F5344CB8AC3E}">
        <p14:creationId xmlns:p14="http://schemas.microsoft.com/office/powerpoint/2010/main" val="3374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5812F-3A52-4C0A-81FC-C8CC29F9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14350"/>
            <a:ext cx="7048500" cy="4191000"/>
          </a:xfrm>
        </p:spPr>
        <p:txBody>
          <a:bodyPr/>
          <a:lstStyle/>
          <a:p>
            <a:r>
              <a:rPr lang="en-US" dirty="0"/>
              <a:t>What are some ways we can talk too much to God?</a:t>
            </a:r>
          </a:p>
          <a:p>
            <a:endParaRPr lang="en-US" dirty="0"/>
          </a:p>
          <a:p>
            <a:r>
              <a:rPr lang="en-US" dirty="0"/>
              <a:t>How do our experiences affect how we view God’s character? </a:t>
            </a:r>
          </a:p>
        </p:txBody>
      </p:sp>
    </p:spTree>
    <p:extLst>
      <p:ext uri="{BB962C8B-B14F-4D97-AF65-F5344CB8AC3E}">
        <p14:creationId xmlns:p14="http://schemas.microsoft.com/office/powerpoint/2010/main" val="26092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5812F-3A52-4C0A-81FC-C8CC29F9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14350"/>
            <a:ext cx="7048500" cy="4191000"/>
          </a:xfrm>
        </p:spPr>
        <p:txBody>
          <a:bodyPr/>
          <a:lstStyle/>
          <a:p>
            <a:r>
              <a:rPr lang="en-US" dirty="0"/>
              <a:t>How do we listen to God? </a:t>
            </a:r>
          </a:p>
          <a:p>
            <a:endParaRPr lang="en-US" dirty="0"/>
          </a:p>
          <a:p>
            <a:r>
              <a:rPr lang="en-US" dirty="0"/>
              <a:t>How can we practice listening to God?</a:t>
            </a:r>
          </a:p>
        </p:txBody>
      </p:sp>
    </p:spTree>
    <p:extLst>
      <p:ext uri="{BB962C8B-B14F-4D97-AF65-F5344CB8AC3E}">
        <p14:creationId xmlns:p14="http://schemas.microsoft.com/office/powerpoint/2010/main" val="32779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404D-12C0-4B43-AC56-1C7B3F63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66750"/>
            <a:ext cx="8534400" cy="1066800"/>
          </a:xfrm>
        </p:spPr>
        <p:txBody>
          <a:bodyPr/>
          <a:lstStyle/>
          <a:p>
            <a:r>
              <a:rPr lang="en-US" dirty="0"/>
              <a:t>Responding to God’s Messengers with Humble Hearts Ready to Repent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AAD8B-4978-42FA-A5CE-B0620F6E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19350"/>
            <a:ext cx="6629400" cy="2514600"/>
          </a:xfrm>
        </p:spPr>
        <p:txBody>
          <a:bodyPr/>
          <a:lstStyle/>
          <a:p>
            <a:r>
              <a:rPr lang="en-US" dirty="0"/>
              <a:t>Repentance because of the message and the messengers (3:1)</a:t>
            </a:r>
          </a:p>
          <a:p>
            <a:r>
              <a:rPr lang="en-US" dirty="0"/>
              <a:t>Repentance because of judgment (3:2–5)</a:t>
            </a:r>
          </a:p>
        </p:txBody>
      </p:sp>
    </p:spTree>
    <p:extLst>
      <p:ext uri="{BB962C8B-B14F-4D97-AF65-F5344CB8AC3E}">
        <p14:creationId xmlns:p14="http://schemas.microsoft.com/office/powerpoint/2010/main" val="3300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E368-2327-406E-B1B7-C8F584F5A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look for hope in God, what parts of His truth can be difficult to accept? </a:t>
            </a:r>
          </a:p>
          <a:p>
            <a:endParaRPr lang="en-US" dirty="0"/>
          </a:p>
          <a:p>
            <a:r>
              <a:rPr lang="en-US" dirty="0"/>
              <a:t>Why might we reject His hope?</a:t>
            </a:r>
          </a:p>
        </p:txBody>
      </p:sp>
    </p:spTree>
    <p:extLst>
      <p:ext uri="{BB962C8B-B14F-4D97-AF65-F5344CB8AC3E}">
        <p14:creationId xmlns:p14="http://schemas.microsoft.com/office/powerpoint/2010/main" val="11780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5812F-3A52-4C0A-81FC-C8CC29F9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14350"/>
            <a:ext cx="7048500" cy="4191000"/>
          </a:xfrm>
        </p:spPr>
        <p:txBody>
          <a:bodyPr/>
          <a:lstStyle/>
          <a:p>
            <a:r>
              <a:rPr lang="en-US" dirty="0"/>
              <a:t>What does hope-filled repentance look like? </a:t>
            </a:r>
          </a:p>
          <a:p>
            <a:endParaRPr lang="en-US" dirty="0"/>
          </a:p>
          <a:p>
            <a:r>
              <a:rPr lang="en-US" dirty="0"/>
              <a:t>What do we communicate about God and His gospel when we repent in hope?</a:t>
            </a:r>
          </a:p>
        </p:txBody>
      </p:sp>
    </p:spTree>
    <p:extLst>
      <p:ext uri="{BB962C8B-B14F-4D97-AF65-F5344CB8AC3E}">
        <p14:creationId xmlns:p14="http://schemas.microsoft.com/office/powerpoint/2010/main" val="23869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E788-20A3-4E3E-AD21-CA4A13C4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1066800"/>
          </a:xfrm>
        </p:spPr>
        <p:txBody>
          <a:bodyPr/>
          <a:lstStyle/>
          <a:p>
            <a:r>
              <a:rPr lang="en-US" dirty="0"/>
              <a:t>Responding to God’s Messengers with</a:t>
            </a:r>
            <a:br>
              <a:rPr lang="en-US" dirty="0"/>
            </a:br>
            <a:r>
              <a:rPr lang="en-US" dirty="0"/>
              <a:t>Lives Ready to Obey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05F0-41A8-4DC0-96B1-2432CABE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190750"/>
            <a:ext cx="6629400" cy="2743200"/>
          </a:xfrm>
        </p:spPr>
        <p:txBody>
          <a:bodyPr/>
          <a:lstStyle/>
          <a:p>
            <a:r>
              <a:rPr lang="en-US" dirty="0"/>
              <a:t>Obedience is possible because God never changes (3:6–7)</a:t>
            </a:r>
          </a:p>
        </p:txBody>
      </p:sp>
    </p:spTree>
    <p:extLst>
      <p:ext uri="{BB962C8B-B14F-4D97-AF65-F5344CB8AC3E}">
        <p14:creationId xmlns:p14="http://schemas.microsoft.com/office/powerpoint/2010/main" val="33640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5812F-3A52-4C0A-81FC-C8CC29F9B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hard is it to please people who change their expectations?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How can you remind yourself regularly that God’s character does not change?</a:t>
            </a:r>
          </a:p>
        </p:txBody>
      </p:sp>
    </p:spTree>
    <p:extLst>
      <p:ext uri="{BB962C8B-B14F-4D97-AF65-F5344CB8AC3E}">
        <p14:creationId xmlns:p14="http://schemas.microsoft.com/office/powerpoint/2010/main" val="21085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E788-20A3-4E3E-AD21-CA4A13C4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1066800"/>
          </a:xfrm>
        </p:spPr>
        <p:txBody>
          <a:bodyPr/>
          <a:lstStyle/>
          <a:p>
            <a:r>
              <a:rPr lang="en-US" dirty="0"/>
              <a:t>Responding to God’s Messengers with</a:t>
            </a:r>
            <a:br>
              <a:rPr lang="en-US" dirty="0"/>
            </a:br>
            <a:r>
              <a:rPr lang="en-US" dirty="0"/>
              <a:t>Lives Ready to Obey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05F0-41A8-4DC0-96B1-2432CABE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190750"/>
            <a:ext cx="6629400" cy="2743200"/>
          </a:xfrm>
        </p:spPr>
        <p:txBody>
          <a:bodyPr/>
          <a:lstStyle/>
          <a:p>
            <a:r>
              <a:rPr lang="en-US" b="0" dirty="0"/>
              <a:t>Obedience is possible because God never changes (3:6–7)</a:t>
            </a:r>
          </a:p>
          <a:p>
            <a:r>
              <a:rPr lang="en-US" b="0" dirty="0"/>
              <a:t>Obedience is difficult because we forget God (3:8–10)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E788-20A3-4E3E-AD21-CA4A13C4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1066800"/>
          </a:xfrm>
        </p:spPr>
        <p:txBody>
          <a:bodyPr/>
          <a:lstStyle/>
          <a:p>
            <a:r>
              <a:rPr lang="en-US" dirty="0"/>
              <a:t>Responding to God’s Messengers with</a:t>
            </a:r>
            <a:br>
              <a:rPr lang="en-US" dirty="0"/>
            </a:br>
            <a:r>
              <a:rPr lang="en-US" dirty="0"/>
              <a:t>Lives Ready to Obey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05F0-41A8-4DC0-96B1-2432CABE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190750"/>
            <a:ext cx="6629400" cy="2743200"/>
          </a:xfrm>
        </p:spPr>
        <p:txBody>
          <a:bodyPr/>
          <a:lstStyle/>
          <a:p>
            <a:r>
              <a:rPr lang="en-US" b="0" dirty="0"/>
              <a:t>Obedience is blessed by God </a:t>
            </a:r>
            <a:br>
              <a:rPr lang="en-US" b="0" dirty="0"/>
            </a:br>
            <a:r>
              <a:rPr lang="en-US" b="0" dirty="0"/>
              <a:t>(3:10b–12)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5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1FDD-5344-47BE-B574-02AD051BF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Remember God’s Return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90914-BA2C-41B1-BB75-2FBF26CB7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27376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3EF17-DC11-4640-B396-F018FF2C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Coming Rewards Those Who Are Faithful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D35242-8230-4218-B00C-33096C18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nature of those who are faithful</a:t>
            </a:r>
          </a:p>
          <a:p>
            <a:pPr lvl="1"/>
            <a:r>
              <a:rPr lang="en-US" b="0" dirty="0"/>
              <a:t>They fear God (v. 16)</a:t>
            </a:r>
          </a:p>
          <a:p>
            <a:pPr lvl="1"/>
            <a:r>
              <a:rPr lang="en-US" dirty="0"/>
              <a:t>They encourage each other with God </a:t>
            </a:r>
            <a:br>
              <a:rPr lang="en-US" dirty="0"/>
            </a:br>
            <a:r>
              <a:rPr lang="en-US" dirty="0"/>
              <a:t>(v. 16)</a:t>
            </a:r>
          </a:p>
        </p:txBody>
      </p:sp>
    </p:spTree>
    <p:extLst>
      <p:ext uri="{BB962C8B-B14F-4D97-AF65-F5344CB8AC3E}">
        <p14:creationId xmlns:p14="http://schemas.microsoft.com/office/powerpoint/2010/main" val="5986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C00D4-2B7F-4AE3-889A-EEA185C1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encourage each other with the names, characteristics, and promises of God? </a:t>
            </a:r>
          </a:p>
        </p:txBody>
      </p:sp>
    </p:spTree>
    <p:extLst>
      <p:ext uri="{BB962C8B-B14F-4D97-AF65-F5344CB8AC3E}">
        <p14:creationId xmlns:p14="http://schemas.microsoft.com/office/powerpoint/2010/main" val="13961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C00D4-2B7F-4AE3-889A-EEA185C1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keeps us from openly encouraging each other with our knowledge of God?</a:t>
            </a:r>
          </a:p>
        </p:txBody>
      </p:sp>
    </p:spTree>
    <p:extLst>
      <p:ext uri="{BB962C8B-B14F-4D97-AF65-F5344CB8AC3E}">
        <p14:creationId xmlns:p14="http://schemas.microsoft.com/office/powerpoint/2010/main" val="22440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CC0DB6-BD79-4690-AF5E-5E443184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Rooted in the Promise of God’s Love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486DA-B9E4-4F31-9D77-EB8764C9E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God never forgets His promises</a:t>
            </a:r>
          </a:p>
        </p:txBody>
      </p:sp>
    </p:spTree>
    <p:extLst>
      <p:ext uri="{BB962C8B-B14F-4D97-AF65-F5344CB8AC3E}">
        <p14:creationId xmlns:p14="http://schemas.microsoft.com/office/powerpoint/2010/main" val="41365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3EF17-DC11-4640-B396-F018FF2C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Coming Rewards Those Who Are Faithful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D35242-8230-4218-B00C-33096C18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reward of those who are faithful</a:t>
            </a:r>
          </a:p>
          <a:p>
            <a:pPr lvl="1"/>
            <a:r>
              <a:rPr lang="en-US" b="0" dirty="0"/>
              <a:t>They are remembered (v. 16)</a:t>
            </a:r>
          </a:p>
          <a:p>
            <a:pPr lvl="1"/>
            <a:r>
              <a:rPr lang="en-US" b="0" dirty="0"/>
              <a:t>They are counted as God’s treasure (v. 17)</a:t>
            </a:r>
          </a:p>
        </p:txBody>
      </p:sp>
    </p:spTree>
    <p:extLst>
      <p:ext uri="{BB962C8B-B14F-4D97-AF65-F5344CB8AC3E}">
        <p14:creationId xmlns:p14="http://schemas.microsoft.com/office/powerpoint/2010/main" val="23297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C00D4-2B7F-4AE3-889A-EEA185C1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remembering our value to God change how</a:t>
            </a:r>
          </a:p>
          <a:p>
            <a:r>
              <a:rPr lang="en-US" dirty="0"/>
              <a:t>we look at value in things or other people?</a:t>
            </a:r>
          </a:p>
        </p:txBody>
      </p:sp>
    </p:spTree>
    <p:extLst>
      <p:ext uri="{BB962C8B-B14F-4D97-AF65-F5344CB8AC3E}">
        <p14:creationId xmlns:p14="http://schemas.microsoft.com/office/powerpoint/2010/main" val="27022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3EF17-DC11-4640-B396-F018FF2C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Coming Rewards Those Who Are Faithful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D35242-8230-4218-B00C-33096C18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reward of those who are faithful</a:t>
            </a:r>
          </a:p>
          <a:p>
            <a:pPr lvl="1"/>
            <a:r>
              <a:rPr lang="en-US" b="0" dirty="0"/>
              <a:t>They are remembered (v. 16)</a:t>
            </a:r>
          </a:p>
          <a:p>
            <a:pPr lvl="1"/>
            <a:r>
              <a:rPr lang="en-US" b="0" dirty="0"/>
              <a:t>They are counted as God’s treasure (v. 17)</a:t>
            </a:r>
          </a:p>
          <a:p>
            <a:pPr lvl="1"/>
            <a:r>
              <a:rPr lang="en-US" dirty="0"/>
              <a:t>They are the demonstration of God’s justice (v. 18)</a:t>
            </a:r>
          </a:p>
        </p:txBody>
      </p:sp>
    </p:spTree>
    <p:extLst>
      <p:ext uri="{BB962C8B-B14F-4D97-AF65-F5344CB8AC3E}">
        <p14:creationId xmlns:p14="http://schemas.microsoft.com/office/powerpoint/2010/main" val="32578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B8A7-204B-413F-8AFD-467DDFD3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Coming Punishes Those Who Are Wicked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87FEC-2D85-461F-8F8E-E0E163BD2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promise of the judgment is a present warning</a:t>
            </a:r>
          </a:p>
          <a:p>
            <a:r>
              <a:rPr lang="en-US" dirty="0"/>
              <a:t>The promise of the judgment is also a future reality</a:t>
            </a:r>
          </a:p>
        </p:txBody>
      </p:sp>
    </p:spTree>
    <p:extLst>
      <p:ext uri="{BB962C8B-B14F-4D97-AF65-F5344CB8AC3E}">
        <p14:creationId xmlns:p14="http://schemas.microsoft.com/office/powerpoint/2010/main" val="28021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C00D4-2B7F-4AE3-889A-EEA185C1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promise of judgment produce hope?</a:t>
            </a:r>
          </a:p>
        </p:txBody>
      </p:sp>
    </p:spTree>
    <p:extLst>
      <p:ext uri="{BB962C8B-B14F-4D97-AF65-F5344CB8AC3E}">
        <p14:creationId xmlns:p14="http://schemas.microsoft.com/office/powerpoint/2010/main" val="36961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B8A7-204B-413F-8AFD-467DDFD3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Coming Heals Those Who Were Hurt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87FEC-2D85-461F-8F8E-E0E163BD2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brings light to those that are trapped in darkness</a:t>
            </a:r>
          </a:p>
          <a:p>
            <a:r>
              <a:rPr lang="en-US" dirty="0"/>
              <a:t>He brings freedom to those that are oppressed</a:t>
            </a:r>
          </a:p>
        </p:txBody>
      </p:sp>
    </p:spTree>
    <p:extLst>
      <p:ext uri="{BB962C8B-B14F-4D97-AF65-F5344CB8AC3E}">
        <p14:creationId xmlns:p14="http://schemas.microsoft.com/office/powerpoint/2010/main" val="9978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C9F7-A50B-40F2-AB49-6282B30A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for Those Who Wait for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107E6-7F0D-4B1E-93F3-57A259A19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to obey (4:4)</a:t>
            </a:r>
          </a:p>
        </p:txBody>
      </p:sp>
    </p:spTree>
    <p:extLst>
      <p:ext uri="{BB962C8B-B14F-4D97-AF65-F5344CB8AC3E}">
        <p14:creationId xmlns:p14="http://schemas.microsoft.com/office/powerpoint/2010/main" val="33020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C00D4-2B7F-4AE3-889A-EEA185C1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tempts us to forget to obey?</a:t>
            </a:r>
          </a:p>
        </p:txBody>
      </p:sp>
    </p:spTree>
    <p:extLst>
      <p:ext uri="{BB962C8B-B14F-4D97-AF65-F5344CB8AC3E}">
        <p14:creationId xmlns:p14="http://schemas.microsoft.com/office/powerpoint/2010/main" val="754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C9F7-A50B-40F2-AB49-6282B30A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for Those Who Wait for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107E6-7F0D-4B1E-93F3-57A259A19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to obey (4:4)</a:t>
            </a:r>
          </a:p>
          <a:p>
            <a:r>
              <a:rPr lang="en-US" dirty="0"/>
              <a:t>Find hope in God’s power to restore (4:5–6)</a:t>
            </a:r>
          </a:p>
        </p:txBody>
      </p:sp>
    </p:spTree>
    <p:extLst>
      <p:ext uri="{BB962C8B-B14F-4D97-AF65-F5344CB8AC3E}">
        <p14:creationId xmlns:p14="http://schemas.microsoft.com/office/powerpoint/2010/main" val="20069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2E975-8BDB-4BD8-A78E-BA5660225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easy for us to forget God’s power to restore?</a:t>
            </a:r>
          </a:p>
          <a:p>
            <a:endParaRPr lang="en-US" dirty="0"/>
          </a:p>
          <a:p>
            <a:r>
              <a:rPr lang="en-US" dirty="0"/>
              <a:t>What part do we have in God’s restorative work? </a:t>
            </a:r>
          </a:p>
        </p:txBody>
      </p:sp>
    </p:spTree>
    <p:extLst>
      <p:ext uri="{BB962C8B-B14F-4D97-AF65-F5344CB8AC3E}">
        <p14:creationId xmlns:p14="http://schemas.microsoft.com/office/powerpoint/2010/main" val="27012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E368-2327-406E-B1B7-C8F584F5A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tempts us to forget the promises of God? </a:t>
            </a:r>
          </a:p>
          <a:p>
            <a:endParaRPr lang="en-US" dirty="0"/>
          </a:p>
          <a:p>
            <a:r>
              <a:rPr lang="en-US" dirty="0"/>
              <a:t>How can it seem like He’s forgotten?</a:t>
            </a:r>
          </a:p>
        </p:txBody>
      </p:sp>
    </p:spTree>
    <p:extLst>
      <p:ext uri="{BB962C8B-B14F-4D97-AF65-F5344CB8AC3E}">
        <p14:creationId xmlns:p14="http://schemas.microsoft.com/office/powerpoint/2010/main" val="9259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2E975-8BDB-4BD8-A78E-BA5660225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say about God and His gospel by seeking restoration?</a:t>
            </a:r>
          </a:p>
        </p:txBody>
      </p:sp>
    </p:spTree>
    <p:extLst>
      <p:ext uri="{BB962C8B-B14F-4D97-AF65-F5344CB8AC3E}">
        <p14:creationId xmlns:p14="http://schemas.microsoft.com/office/powerpoint/2010/main" val="11444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0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CC0DB6-BD79-4690-AF5E-5E443184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Rooted in the Promise of God’s Love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486DA-B9E4-4F31-9D77-EB8764C9E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God never forgets His promises</a:t>
            </a:r>
          </a:p>
          <a:p>
            <a:r>
              <a:rPr lang="en-US" b="0" dirty="0"/>
              <a:t>God never goes back on His promises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E368-2327-406E-B1B7-C8F584F5A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specific promises from Scripture that we can cling to? </a:t>
            </a:r>
          </a:p>
          <a:p>
            <a:endParaRPr lang="en-US" dirty="0"/>
          </a:p>
          <a:p>
            <a:r>
              <a:rPr lang="en-US" dirty="0"/>
              <a:t>How do God’s unchanging promises change how we respond to our circumstances?</a:t>
            </a:r>
          </a:p>
        </p:txBody>
      </p:sp>
    </p:spTree>
    <p:extLst>
      <p:ext uri="{BB962C8B-B14F-4D97-AF65-F5344CB8AC3E}">
        <p14:creationId xmlns:p14="http://schemas.microsoft.com/office/powerpoint/2010/main" val="7185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Office PowerPoint</Application>
  <PresentationFormat>On-screen Show (16:9)</PresentationFormat>
  <Paragraphs>165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Arial</vt:lpstr>
      <vt:lpstr>Basic Styles</vt:lpstr>
      <vt:lpstr>PowerPoint Presentation</vt:lpstr>
      <vt:lpstr>Hope Rooted in God’s Love</vt:lpstr>
      <vt:lpstr>PowerPoint Presentation</vt:lpstr>
      <vt:lpstr>The Soil of Truth</vt:lpstr>
      <vt:lpstr>PowerPoint Presentation</vt:lpstr>
      <vt:lpstr>Hope Rooted in the Promise of God’s Love</vt:lpstr>
      <vt:lpstr>PowerPoint Presentation</vt:lpstr>
      <vt:lpstr>Hope Rooted in the Promise of God’s Love</vt:lpstr>
      <vt:lpstr>PowerPoint Presentation</vt:lpstr>
      <vt:lpstr>Hope Rooted in the Independence of God’s Love</vt:lpstr>
      <vt:lpstr>PowerPoint Presentation</vt:lpstr>
      <vt:lpstr>PowerPoint Presentation</vt:lpstr>
      <vt:lpstr>Hope Rooted in the Assurance of God’s Love</vt:lpstr>
      <vt:lpstr>PowerPoint Presentation</vt:lpstr>
      <vt:lpstr>PowerPoint Presentation</vt:lpstr>
      <vt:lpstr>Hope Produces Respect for God</vt:lpstr>
      <vt:lpstr>God’s Nature Commands Respect</vt:lpstr>
      <vt:lpstr>PowerPoint Presentation</vt:lpstr>
      <vt:lpstr>God’s Nature Commands Respect</vt:lpstr>
      <vt:lpstr>PowerPoint Presentation</vt:lpstr>
      <vt:lpstr>God’s Nature Commands Respect</vt:lpstr>
      <vt:lpstr>God Commands Respect in Every Part of Life</vt:lpstr>
      <vt:lpstr>PowerPoint Presentation</vt:lpstr>
      <vt:lpstr>PowerPoint Presentation</vt:lpstr>
      <vt:lpstr>God Commands Respect in Every Part of Life</vt:lpstr>
      <vt:lpstr>PowerPoint Presentation</vt:lpstr>
      <vt:lpstr>God Commands Respect in Every Part of Life</vt:lpstr>
      <vt:lpstr>PowerPoint Presentation</vt:lpstr>
      <vt:lpstr>Hope Produces Love</vt:lpstr>
      <vt:lpstr>To Love Faithfully, We Must First Love God</vt:lpstr>
      <vt:lpstr>PowerPoint Presentation</vt:lpstr>
      <vt:lpstr>PowerPoint Presentation</vt:lpstr>
      <vt:lpstr>To Love Faithfully, We Must First Love God</vt:lpstr>
      <vt:lpstr>PowerPoint Presentation</vt:lpstr>
      <vt:lpstr>To Love Faithfully, We Must First Love God</vt:lpstr>
      <vt:lpstr>PowerPoint Presentation</vt:lpstr>
      <vt:lpstr>To Love Faithfully, We Must First Love God</vt:lpstr>
      <vt:lpstr>To Love Faithfully, We Must Reflect God’s Love to Others</vt:lpstr>
      <vt:lpstr>PowerPoint Presentation</vt:lpstr>
      <vt:lpstr>PowerPoint Presentation</vt:lpstr>
      <vt:lpstr>To Love Faithfully, We Must Reflect God’s Love to Others</vt:lpstr>
      <vt:lpstr>PowerPoint Presentation</vt:lpstr>
      <vt:lpstr>PowerPoint Presentation</vt:lpstr>
      <vt:lpstr>Hope Produces a Response to God</vt:lpstr>
      <vt:lpstr>Important Background</vt:lpstr>
      <vt:lpstr>Responding to God’s Messengers with Ears Ready to Listen</vt:lpstr>
      <vt:lpstr>PowerPoint Presentation</vt:lpstr>
      <vt:lpstr>PowerPoint Presentation</vt:lpstr>
      <vt:lpstr>Responding to God’s Messengers with Humble Hearts Ready to Repent</vt:lpstr>
      <vt:lpstr>PowerPoint Presentation</vt:lpstr>
      <vt:lpstr>Responding to God’s Messengers with Lives Ready to Obey</vt:lpstr>
      <vt:lpstr>PowerPoint Presentation</vt:lpstr>
      <vt:lpstr>Responding to God’s Messengers with Lives Ready to Obey</vt:lpstr>
      <vt:lpstr>Responding to God’s Messengers with Lives Ready to Obey</vt:lpstr>
      <vt:lpstr>PowerPoint Presentation</vt:lpstr>
      <vt:lpstr>Remember God’s Return</vt:lpstr>
      <vt:lpstr>God’s Coming Rewards Those Who Are Faithful</vt:lpstr>
      <vt:lpstr>PowerPoint Presentation</vt:lpstr>
      <vt:lpstr>PowerPoint Presentation</vt:lpstr>
      <vt:lpstr>God’s Coming Rewards Those Who Are Faithful</vt:lpstr>
      <vt:lpstr>PowerPoint Presentation</vt:lpstr>
      <vt:lpstr>God’s Coming Rewards Those Who Are Faithful</vt:lpstr>
      <vt:lpstr>God’s Coming Punishes Those Who Are Wicked</vt:lpstr>
      <vt:lpstr>PowerPoint Presentation</vt:lpstr>
      <vt:lpstr>God’s Coming Heals Those Who Were Hurt</vt:lpstr>
      <vt:lpstr>Reminders for Those Who Wait for God</vt:lpstr>
      <vt:lpstr>PowerPoint Presentation</vt:lpstr>
      <vt:lpstr>Reminders for Those Who Wait for God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Hope Hot Shot Presentation</dc:title>
  <dc:creator/>
  <cp:keywords>Growing Hope, Sunday School, Bible curriculum</cp:keywords>
  <cp:lastModifiedBy/>
  <cp:revision>1</cp:revision>
  <dcterms:created xsi:type="dcterms:W3CDTF">2016-09-06T17:21:08Z</dcterms:created>
  <dcterms:modified xsi:type="dcterms:W3CDTF">2018-10-01T18:29:25Z</dcterms:modified>
</cp:coreProperties>
</file>